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680700" cy="7569200"/>
  <p:notesSz cx="10018713" cy="68897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434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1813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75313" y="0"/>
            <a:ext cx="4341812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AB94C5-B04C-4CD5-8D61-003C06E748C7}" type="datetimeFigureOut">
              <a:rPr lang="fr-FR" smtClean="0"/>
              <a:pPr/>
              <a:t>09/07/2018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187700" y="517525"/>
            <a:ext cx="3643313" cy="2582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01713" y="3273425"/>
            <a:ext cx="8015287" cy="31003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43675"/>
            <a:ext cx="4341813" cy="344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75313" y="6543675"/>
            <a:ext cx="4341812" cy="344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81030-A55C-4B1E-A1FB-D6B6EAFE11A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137949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1909" y="2346452"/>
            <a:ext cx="9088310" cy="15895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3819" y="4238752"/>
            <a:ext cx="7484490" cy="18923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7/9/2018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7/9/2018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06" y="1740916"/>
            <a:ext cx="465107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6446" y="1740916"/>
            <a:ext cx="465107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7/9/2018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7/9/2018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7/9/2018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692003" cy="756000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088000" y="5916005"/>
            <a:ext cx="6550399" cy="162406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0692003" cy="756000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59384" y="243715"/>
            <a:ext cx="6973361" cy="93299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89882" y="1961264"/>
            <a:ext cx="8712365" cy="35405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324" y="7039356"/>
            <a:ext cx="3421481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06" y="7039356"/>
            <a:ext cx="2459189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7/9/2018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8333" y="7039356"/>
            <a:ext cx="2459189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482566" y="2946400"/>
            <a:ext cx="9929882" cy="27785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 algn="ctr">
              <a:lnSpc>
                <a:spcPts val="6000"/>
              </a:lnSpc>
            </a:pPr>
            <a:r>
              <a:rPr lang="fr-FR" sz="6000" b="1" spc="155" dirty="0" smtClean="0">
                <a:solidFill>
                  <a:srgbClr val="004C95"/>
                </a:solidFill>
                <a:latin typeface="Arial"/>
                <a:cs typeface="Arial"/>
              </a:rPr>
              <a:t>     Mardi </a:t>
            </a:r>
            <a:r>
              <a:rPr sz="6000" b="1" spc="-120" smtClean="0">
                <a:solidFill>
                  <a:srgbClr val="004C95"/>
                </a:solidFill>
                <a:latin typeface="Arial"/>
                <a:cs typeface="Arial"/>
              </a:rPr>
              <a:t>:</a:t>
            </a:r>
            <a:r>
              <a:rPr sz="6000" b="1" spc="-100" smtClean="0">
                <a:solidFill>
                  <a:srgbClr val="004C95"/>
                </a:solidFill>
                <a:latin typeface="Arial"/>
                <a:cs typeface="Arial"/>
              </a:rPr>
              <a:t> </a:t>
            </a:r>
            <a:r>
              <a:rPr sz="6000" b="1" spc="310" smtClean="0">
                <a:solidFill>
                  <a:srgbClr val="004C95"/>
                </a:solidFill>
                <a:latin typeface="Arial"/>
                <a:cs typeface="Arial"/>
              </a:rPr>
              <a:t>1</a:t>
            </a:r>
            <a:r>
              <a:rPr lang="fr-FR" sz="6000" b="1" spc="310" dirty="0" smtClean="0">
                <a:solidFill>
                  <a:srgbClr val="004C95"/>
                </a:solidFill>
                <a:latin typeface="Arial"/>
                <a:cs typeface="Arial"/>
              </a:rPr>
              <a:t>9</a:t>
            </a:r>
            <a:r>
              <a:rPr sz="6000" b="1" spc="310" smtClean="0">
                <a:solidFill>
                  <a:srgbClr val="004C95"/>
                </a:solidFill>
                <a:latin typeface="Arial"/>
                <a:cs typeface="Arial"/>
              </a:rPr>
              <a:t>h</a:t>
            </a:r>
            <a:r>
              <a:rPr sz="6000" b="1" spc="220" smtClean="0">
                <a:solidFill>
                  <a:srgbClr val="004C95"/>
                </a:solidFill>
                <a:latin typeface="Arial"/>
                <a:cs typeface="Arial"/>
              </a:rPr>
              <a:t> </a:t>
            </a:r>
            <a:r>
              <a:rPr sz="6000" b="1" spc="200" dirty="0" smtClean="0">
                <a:solidFill>
                  <a:srgbClr val="004C95"/>
                </a:solidFill>
                <a:latin typeface="Arial"/>
                <a:cs typeface="Arial"/>
              </a:rPr>
              <a:t>à</a:t>
            </a:r>
            <a:r>
              <a:rPr sz="6000" b="1" spc="220" dirty="0" smtClean="0">
                <a:solidFill>
                  <a:srgbClr val="004C95"/>
                </a:solidFill>
                <a:latin typeface="Arial"/>
                <a:cs typeface="Arial"/>
              </a:rPr>
              <a:t> </a:t>
            </a:r>
            <a:r>
              <a:rPr lang="fr-FR" sz="6000" b="1" spc="310" dirty="0" smtClean="0">
                <a:solidFill>
                  <a:srgbClr val="004C95"/>
                </a:solidFill>
                <a:latin typeface="Arial"/>
                <a:cs typeface="Arial"/>
              </a:rPr>
              <a:t>20</a:t>
            </a:r>
            <a:r>
              <a:rPr sz="6000" b="1" spc="310" smtClean="0">
                <a:solidFill>
                  <a:srgbClr val="004C95"/>
                </a:solidFill>
                <a:latin typeface="Arial"/>
                <a:cs typeface="Arial"/>
              </a:rPr>
              <a:t>h</a:t>
            </a:r>
            <a:endParaRPr lang="fr-FR" sz="6000" b="1" spc="310" dirty="0">
              <a:solidFill>
                <a:srgbClr val="004C95"/>
              </a:solidFill>
              <a:latin typeface="Arial"/>
              <a:cs typeface="Arial"/>
            </a:endParaRPr>
          </a:p>
          <a:p>
            <a:pPr marL="12700" marR="12700" indent="0" algn="ctr">
              <a:lnSpc>
                <a:spcPts val="6000"/>
              </a:lnSpc>
            </a:pPr>
            <a:r>
              <a:rPr lang="fr-FR" sz="6000" b="1" spc="140" smtClean="0">
                <a:solidFill>
                  <a:srgbClr val="004C95"/>
                </a:solidFill>
                <a:latin typeface="Arial"/>
                <a:cs typeface="Arial"/>
              </a:rPr>
              <a:t>Jeudi</a:t>
            </a:r>
            <a:r>
              <a:rPr sz="6000" b="1" spc="220" smtClean="0">
                <a:solidFill>
                  <a:srgbClr val="004C95"/>
                </a:solidFill>
                <a:latin typeface="Arial"/>
                <a:cs typeface="Arial"/>
              </a:rPr>
              <a:t> </a:t>
            </a:r>
            <a:r>
              <a:rPr sz="6000" b="1" spc="-120" smtClean="0">
                <a:solidFill>
                  <a:srgbClr val="004C95"/>
                </a:solidFill>
                <a:latin typeface="Arial"/>
                <a:cs typeface="Arial"/>
              </a:rPr>
              <a:t>:</a:t>
            </a:r>
            <a:r>
              <a:rPr sz="6000" b="1" spc="220" smtClean="0">
                <a:solidFill>
                  <a:srgbClr val="004C95"/>
                </a:solidFill>
                <a:latin typeface="Arial"/>
                <a:cs typeface="Arial"/>
              </a:rPr>
              <a:t> </a:t>
            </a:r>
            <a:r>
              <a:rPr sz="6000" b="1" spc="310" smtClean="0">
                <a:solidFill>
                  <a:srgbClr val="004C95"/>
                </a:solidFill>
                <a:latin typeface="Arial"/>
                <a:cs typeface="Arial"/>
              </a:rPr>
              <a:t>1</a:t>
            </a:r>
            <a:r>
              <a:rPr lang="fr-FR" sz="6000" b="1" spc="310" dirty="0" smtClean="0">
                <a:solidFill>
                  <a:srgbClr val="004C95"/>
                </a:solidFill>
                <a:latin typeface="Arial"/>
                <a:cs typeface="Arial"/>
              </a:rPr>
              <a:t>9</a:t>
            </a:r>
            <a:r>
              <a:rPr sz="6000" b="1" spc="310" smtClean="0">
                <a:solidFill>
                  <a:srgbClr val="004C95"/>
                </a:solidFill>
                <a:latin typeface="Arial"/>
                <a:cs typeface="Arial"/>
              </a:rPr>
              <a:t>h</a:t>
            </a:r>
            <a:r>
              <a:rPr sz="6000" b="1" spc="220" smtClean="0">
                <a:solidFill>
                  <a:srgbClr val="004C95"/>
                </a:solidFill>
                <a:latin typeface="Arial"/>
                <a:cs typeface="Arial"/>
              </a:rPr>
              <a:t> </a:t>
            </a:r>
            <a:r>
              <a:rPr sz="6000" b="1" spc="200" smtClean="0">
                <a:solidFill>
                  <a:srgbClr val="004C95"/>
                </a:solidFill>
                <a:latin typeface="Arial"/>
                <a:cs typeface="Arial"/>
              </a:rPr>
              <a:t>à</a:t>
            </a:r>
            <a:r>
              <a:rPr sz="6000" b="1" spc="220" smtClean="0">
                <a:solidFill>
                  <a:srgbClr val="004C95"/>
                </a:solidFill>
                <a:latin typeface="Arial"/>
                <a:cs typeface="Arial"/>
              </a:rPr>
              <a:t> </a:t>
            </a:r>
            <a:r>
              <a:rPr lang="fr-FR" sz="6000" b="1" spc="220" dirty="0" smtClean="0">
                <a:solidFill>
                  <a:srgbClr val="004C95"/>
                </a:solidFill>
                <a:latin typeface="Arial"/>
                <a:cs typeface="Arial"/>
              </a:rPr>
              <a:t>20</a:t>
            </a:r>
            <a:r>
              <a:rPr sz="6000" b="1" spc="110" smtClean="0">
                <a:solidFill>
                  <a:srgbClr val="004C95"/>
                </a:solidFill>
                <a:latin typeface="Arial"/>
                <a:cs typeface="Arial"/>
              </a:rPr>
              <a:t>h</a:t>
            </a:r>
            <a:endParaRPr sz="6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1150" y="243715"/>
            <a:ext cx="10058400" cy="11024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>
              <a:lnSpc>
                <a:spcPct val="100000"/>
              </a:lnSpc>
            </a:pPr>
            <a:r>
              <a:rPr lang="fr-FR" sz="6000" b="1" spc="90" dirty="0" smtClean="0">
                <a:solidFill>
                  <a:srgbClr val="004C95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Horaires des </a:t>
            </a:r>
            <a:br>
              <a:rPr lang="fr-FR" sz="6000" b="1" spc="90" dirty="0" smtClean="0">
                <a:solidFill>
                  <a:srgbClr val="004C95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fr-FR" sz="6000" b="1" spc="90" dirty="0" smtClean="0">
                <a:solidFill>
                  <a:srgbClr val="004C95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Cours Théoriques</a:t>
            </a:r>
            <a:endParaRPr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768350" y="2184400"/>
            <a:ext cx="9220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58750" y="7061200"/>
            <a:ext cx="149271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 smtClean="0"/>
              <a:t>ECF.ER.A.021 indice 01</a:t>
            </a:r>
            <a:endParaRPr lang="fr-FR" sz="1100" dirty="0"/>
          </a:p>
        </p:txBody>
      </p:sp>
      <p:sp>
        <p:nvSpPr>
          <p:cNvPr id="6" name="Rectangle 5"/>
          <p:cNvSpPr/>
          <p:nvPr/>
        </p:nvSpPr>
        <p:spPr>
          <a:xfrm>
            <a:off x="9150350" y="7045955"/>
            <a:ext cx="124745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 smtClean="0"/>
              <a:t>Fait le </a:t>
            </a:r>
            <a:fld id="{6C8B645D-62C0-4649-AA7C-8DD5FC2736FC}" type="datetime1">
              <a:rPr lang="fr-FR" sz="1100" smtClean="0"/>
              <a:pPr/>
              <a:t>09/07/2018</a:t>
            </a:fld>
            <a:endParaRPr lang="fr-FR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1022267" y="2489200"/>
            <a:ext cx="8712365" cy="33881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 algn="l">
              <a:buFont typeface="Wingdings" pitchFamily="2" charset="2"/>
              <a:buChar char="Ø"/>
            </a:pPr>
            <a:r>
              <a:rPr lang="fr-FR" sz="1200" b="1" dirty="0" smtClean="0">
                <a:solidFill>
                  <a:schemeClr val="tx2"/>
                </a:solidFill>
              </a:rPr>
              <a:t>SIGNALISATION</a:t>
            </a:r>
            <a:r>
              <a:rPr lang="fr-FR" sz="1200" dirty="0" smtClean="0">
                <a:solidFill>
                  <a:schemeClr val="tx2"/>
                </a:solidFill>
              </a:rPr>
              <a:t> Introduction + dangers + indications Interdictions + obligations + temporaire + marquage + balise  </a:t>
            </a:r>
          </a:p>
          <a:p>
            <a:pPr marL="12700" marR="12700" indent="0" algn="l">
              <a:buFont typeface="Wingdings" pitchFamily="2" charset="2"/>
              <a:buChar char="Ø"/>
            </a:pPr>
            <a:endParaRPr lang="fr-FR" sz="1200" b="1" dirty="0" smtClean="0">
              <a:solidFill>
                <a:schemeClr val="tx2"/>
              </a:solidFill>
            </a:endParaRPr>
          </a:p>
          <a:p>
            <a:pPr marL="12700" marR="12700" indent="0" algn="l">
              <a:buFont typeface="Wingdings" pitchFamily="2" charset="2"/>
              <a:buChar char="Ø"/>
            </a:pPr>
            <a:r>
              <a:rPr lang="fr-FR" sz="1200" b="1" dirty="0" smtClean="0">
                <a:solidFill>
                  <a:schemeClr val="tx2"/>
                </a:solidFill>
              </a:rPr>
              <a:t> VÉHICULE - CONDUCTEUR - CONDUITE</a:t>
            </a:r>
            <a:r>
              <a:rPr lang="fr-FR" sz="1200" dirty="0" smtClean="0">
                <a:solidFill>
                  <a:schemeClr val="tx2"/>
                </a:solidFill>
              </a:rPr>
              <a:t> Introduction + le conducteur Le conducteur La conduite : nuit - intempéries - montagne   </a:t>
            </a:r>
          </a:p>
          <a:p>
            <a:pPr marL="12700" marR="12700" indent="0" algn="l">
              <a:buFont typeface="Wingdings" pitchFamily="2" charset="2"/>
              <a:buChar char="Ø"/>
            </a:pPr>
            <a:endParaRPr lang="fr-FR" sz="1200" b="1" dirty="0" smtClean="0">
              <a:solidFill>
                <a:schemeClr val="tx2"/>
              </a:solidFill>
            </a:endParaRPr>
          </a:p>
          <a:p>
            <a:pPr marL="12700" marR="12700" indent="0" algn="l">
              <a:buFont typeface="Wingdings" pitchFamily="2" charset="2"/>
              <a:buChar char="Ø"/>
            </a:pPr>
            <a:r>
              <a:rPr lang="fr-FR" sz="1200" b="1" dirty="0" smtClean="0">
                <a:solidFill>
                  <a:schemeClr val="tx2"/>
                </a:solidFill>
              </a:rPr>
              <a:t> RÈGLES DE CIRCULATION</a:t>
            </a:r>
            <a:r>
              <a:rPr lang="fr-FR" sz="1200" dirty="0" smtClean="0">
                <a:solidFill>
                  <a:schemeClr val="tx2"/>
                </a:solidFill>
              </a:rPr>
              <a:t> Introduction + feux + agents + urgences Position sur la chaussée + croisement + dépassement   </a:t>
            </a:r>
          </a:p>
          <a:p>
            <a:pPr marL="12700" marR="12700" indent="0" algn="l">
              <a:buFont typeface="Wingdings" pitchFamily="2" charset="2"/>
              <a:buChar char="Ø"/>
            </a:pPr>
            <a:endParaRPr lang="fr-FR" sz="1200" b="1" dirty="0" smtClean="0">
              <a:solidFill>
                <a:schemeClr val="tx2"/>
              </a:solidFill>
            </a:endParaRPr>
          </a:p>
          <a:p>
            <a:pPr marL="12700" marR="12700" indent="0" algn="l">
              <a:buFont typeface="Wingdings" pitchFamily="2" charset="2"/>
              <a:buChar char="Ø"/>
            </a:pPr>
            <a:r>
              <a:rPr lang="fr-FR" sz="1200" b="1" dirty="0" smtClean="0">
                <a:solidFill>
                  <a:schemeClr val="tx2"/>
                </a:solidFill>
              </a:rPr>
              <a:t> VILLE - ROUTE - AUTOROUTE</a:t>
            </a:r>
            <a:r>
              <a:rPr lang="fr-FR" sz="1200" dirty="0" smtClean="0">
                <a:solidFill>
                  <a:schemeClr val="tx2"/>
                </a:solidFill>
              </a:rPr>
              <a:t> Ville   Route Autoroute + feux   </a:t>
            </a:r>
          </a:p>
          <a:p>
            <a:pPr marL="12700" marR="12700" indent="0" algn="l">
              <a:buFont typeface="Wingdings" pitchFamily="2" charset="2"/>
              <a:buChar char="Ø"/>
            </a:pPr>
            <a:endParaRPr lang="fr-FR" sz="1200" b="1" dirty="0" smtClean="0">
              <a:solidFill>
                <a:schemeClr val="tx2"/>
              </a:solidFill>
            </a:endParaRPr>
          </a:p>
          <a:p>
            <a:pPr marL="12700" marR="12700" indent="0" algn="l">
              <a:buFont typeface="Wingdings" pitchFamily="2" charset="2"/>
              <a:buChar char="Ø"/>
            </a:pPr>
            <a:r>
              <a:rPr lang="fr-FR" sz="1200" b="1" dirty="0" smtClean="0">
                <a:solidFill>
                  <a:schemeClr val="tx2"/>
                </a:solidFill>
              </a:rPr>
              <a:t> PRIORITÉS</a:t>
            </a:r>
            <a:r>
              <a:rPr lang="fr-FR" sz="1200" dirty="0" smtClean="0">
                <a:solidFill>
                  <a:schemeClr val="tx2"/>
                </a:solidFill>
              </a:rPr>
              <a:t> Introduction + priorité à droite On doit me céder le passage + en cas d'urgence + cas particuliers   </a:t>
            </a:r>
          </a:p>
          <a:p>
            <a:pPr marL="12700" marR="12700" indent="0" algn="l">
              <a:buFont typeface="Wingdings" pitchFamily="2" charset="2"/>
              <a:buChar char="Ø"/>
            </a:pPr>
            <a:endParaRPr lang="fr-FR" sz="1200" b="1" dirty="0" smtClean="0">
              <a:solidFill>
                <a:schemeClr val="tx2"/>
              </a:solidFill>
            </a:endParaRPr>
          </a:p>
          <a:p>
            <a:pPr marL="12700" marR="12700" indent="0" algn="l">
              <a:buFont typeface="Wingdings" pitchFamily="2" charset="2"/>
              <a:buChar char="Ø"/>
            </a:pPr>
            <a:r>
              <a:rPr lang="fr-FR" sz="1200" b="1" dirty="0" smtClean="0">
                <a:solidFill>
                  <a:schemeClr val="tx2"/>
                </a:solidFill>
              </a:rPr>
              <a:t> ARRÊT ET STATIONNEMENT</a:t>
            </a:r>
            <a:r>
              <a:rPr lang="fr-FR" sz="1200" dirty="0" smtClean="0">
                <a:solidFill>
                  <a:schemeClr val="tx2"/>
                </a:solidFill>
              </a:rPr>
              <a:t> Introduction + vile Route + autoroute + en cas d'urgence + conseils / infractions / sanctions   </a:t>
            </a:r>
          </a:p>
          <a:p>
            <a:pPr marL="12700" marR="12700" indent="0" algn="l">
              <a:buFont typeface="Wingdings" pitchFamily="2" charset="2"/>
              <a:buChar char="Ø"/>
            </a:pPr>
            <a:endParaRPr lang="fr-FR" sz="1200" b="1" dirty="0" smtClean="0">
              <a:solidFill>
                <a:schemeClr val="tx2"/>
              </a:solidFill>
            </a:endParaRPr>
          </a:p>
          <a:p>
            <a:pPr marL="12700" marR="12700" indent="0" algn="l">
              <a:buFont typeface="Wingdings" pitchFamily="2" charset="2"/>
              <a:buChar char="Ø"/>
            </a:pPr>
            <a:r>
              <a:rPr lang="fr-FR" sz="1200" b="1" dirty="0" smtClean="0">
                <a:solidFill>
                  <a:schemeClr val="tx2"/>
                </a:solidFill>
              </a:rPr>
              <a:t> VITESSE</a:t>
            </a:r>
            <a:r>
              <a:rPr lang="fr-FR" sz="1200" dirty="0" smtClean="0">
                <a:solidFill>
                  <a:schemeClr val="tx2"/>
                </a:solidFill>
              </a:rPr>
              <a:t> Introduction + la vitesse et l'homme La vitesse et la physique + la vitesse et la sécurité + la vitesse et l'économie   </a:t>
            </a:r>
          </a:p>
          <a:p>
            <a:pPr marL="12700" marR="12700" indent="0" algn="l">
              <a:buFont typeface="Wingdings" pitchFamily="2" charset="2"/>
              <a:buChar char="Ø"/>
            </a:pPr>
            <a:endParaRPr lang="fr-FR" sz="1200" b="1" dirty="0" smtClean="0">
              <a:solidFill>
                <a:schemeClr val="tx2"/>
              </a:solidFill>
            </a:endParaRPr>
          </a:p>
          <a:p>
            <a:pPr marL="12700" marR="12700" indent="0" algn="l">
              <a:buFont typeface="Wingdings" pitchFamily="2" charset="2"/>
              <a:buChar char="Ø"/>
            </a:pPr>
            <a:r>
              <a:rPr lang="fr-FR" sz="1200" b="1" dirty="0" smtClean="0">
                <a:solidFill>
                  <a:schemeClr val="tx2"/>
                </a:solidFill>
              </a:rPr>
              <a:t> ACCIDENT ASSURANCE</a:t>
            </a:r>
            <a:r>
              <a:rPr lang="fr-FR" sz="1200" dirty="0" smtClean="0">
                <a:solidFill>
                  <a:schemeClr val="tx2"/>
                </a:solidFill>
              </a:rPr>
              <a:t> Introduction + accidents Indices + protéger, alerter, secourir + constat amiable + assurance  </a:t>
            </a:r>
          </a:p>
          <a:p>
            <a:pPr marL="12700" marR="12700" indent="0" algn="l">
              <a:buFont typeface="Wingdings" pitchFamily="2" charset="2"/>
              <a:buChar char="Ø"/>
            </a:pPr>
            <a:endParaRPr lang="fr-FR" sz="1200" dirty="0" smtClean="0">
              <a:solidFill>
                <a:schemeClr val="tx2"/>
              </a:solidFill>
            </a:endParaRPr>
          </a:p>
          <a:p>
            <a:pPr marL="12700" marR="12700" indent="0" algn="l">
              <a:buFont typeface="Wingdings" pitchFamily="2" charset="2"/>
              <a:buChar char="Ø"/>
            </a:pPr>
            <a:r>
              <a:rPr lang="fr-FR" sz="1200" dirty="0" smtClean="0">
                <a:solidFill>
                  <a:schemeClr val="tx2"/>
                </a:solidFill>
              </a:rPr>
              <a:t> </a:t>
            </a:r>
            <a:r>
              <a:rPr lang="fr-FR" sz="1200" b="1" dirty="0" smtClean="0">
                <a:solidFill>
                  <a:schemeClr val="tx2"/>
                </a:solidFill>
              </a:rPr>
              <a:t>ALCOOL - DROGUE - MEDICAMENTS - FATIGUE</a:t>
            </a:r>
            <a:r>
              <a:rPr lang="fr-FR" sz="1200" dirty="0" smtClean="0">
                <a:solidFill>
                  <a:schemeClr val="tx2"/>
                </a:solidFill>
              </a:rPr>
              <a:t> Introduction + alcool Drogue + médicaments + fatigue + conclusion   </a:t>
            </a:r>
            <a:endParaRPr lang="fr-FR" sz="1200" dirty="0" smtClean="0">
              <a:solidFill>
                <a:schemeClr val="tx2"/>
              </a:solidFill>
              <a:latin typeface="Arial"/>
              <a:cs typeface="Arial"/>
            </a:endParaRPr>
          </a:p>
          <a:p>
            <a:pPr marL="12700" marR="12700" indent="0" algn="ctr">
              <a:lnSpc>
                <a:spcPts val="6000"/>
              </a:lnSpc>
            </a:pPr>
            <a:endParaRPr sz="4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1150" y="243715"/>
            <a:ext cx="10058400" cy="11024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>
              <a:lnSpc>
                <a:spcPct val="100000"/>
              </a:lnSpc>
            </a:pPr>
            <a:r>
              <a:rPr lang="fr-FR" sz="6000" b="1" spc="90" dirty="0" smtClean="0">
                <a:solidFill>
                  <a:srgbClr val="004C95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Liste des thèmes abordés </a:t>
            </a:r>
            <a:br>
              <a:rPr lang="fr-FR" sz="6000" b="1" spc="90" dirty="0" smtClean="0">
                <a:solidFill>
                  <a:srgbClr val="004C95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fr-FR" sz="6000" b="1" spc="90" dirty="0" smtClean="0">
                <a:solidFill>
                  <a:srgbClr val="004C95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Cours Théoriques</a:t>
            </a:r>
            <a:endParaRPr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1054070" y="2141526"/>
            <a:ext cx="91440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58750" y="7061200"/>
            <a:ext cx="149271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 smtClean="0"/>
              <a:t>ECF.ER.A.021 indice 01</a:t>
            </a:r>
            <a:endParaRPr lang="fr-FR" sz="1100" dirty="0"/>
          </a:p>
        </p:txBody>
      </p:sp>
      <p:sp>
        <p:nvSpPr>
          <p:cNvPr id="6" name="Rectangle 5"/>
          <p:cNvSpPr/>
          <p:nvPr/>
        </p:nvSpPr>
        <p:spPr>
          <a:xfrm>
            <a:off x="9150350" y="7045955"/>
            <a:ext cx="124745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 smtClean="0"/>
              <a:t>Fait le </a:t>
            </a:r>
            <a:fld id="{A79B6CA7-F472-43B9-BA1F-D54CDA527C8E}" type="datetime1">
              <a:rPr lang="fr-FR" sz="1100" smtClean="0"/>
              <a:pPr/>
              <a:t>09/07/2018</a:t>
            </a:fld>
            <a:endParaRPr lang="fr-FR" sz="1100" dirty="0"/>
          </a:p>
        </p:txBody>
      </p:sp>
    </p:spTree>
    <p:extLst>
      <p:ext uri="{BB962C8B-B14F-4D97-AF65-F5344CB8AC3E}">
        <p14:creationId xmlns="" xmlns:p14="http://schemas.microsoft.com/office/powerpoint/2010/main" val="331400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50</Words>
  <Application>Microsoft Office PowerPoint</Application>
  <PresentationFormat>Personnalisé</PresentationFormat>
  <Paragraphs>25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Office Theme</vt:lpstr>
      <vt:lpstr>Horaires des  Cours Théoriques</vt:lpstr>
      <vt:lpstr>Liste des thèmes abordés  Cours Théoriques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Horaires des  Cours Théoriques</dc:title>
  <dc:creator>karine</dc:creator>
  <cp:lastModifiedBy>SELLAM</cp:lastModifiedBy>
  <cp:revision>16</cp:revision>
  <cp:lastPrinted>2018-06-06T09:16:56Z</cp:lastPrinted>
  <dcterms:created xsi:type="dcterms:W3CDTF">2018-05-29T16:29:38Z</dcterms:created>
  <dcterms:modified xsi:type="dcterms:W3CDTF">2018-07-09T16:40:42Z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2013-10-16T00:00:00Z</vt:filetime>
  </property>
  <property fmtid="{D5CDD505-2E9C-101B-9397-08002B2CF9AE}" pid="3" name="LastSaved">
    <vt:filetime>2018-05-29T00:00:00Z</vt:filetime>
  </property>
</Properties>
</file>